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</p:sldIdLst>
  <p:sldSz cx="18288000" cy="10287000"/>
  <p:notesSz cx="6858000" cy="9144000"/>
  <p:embeddedFontLst>
    <p:embeddedFont>
      <p:font typeface="Arial" panose="020B0604020202020204" pitchFamily="34" charset="0"/>
      <p:regular r:id="rId12"/>
    </p:embeddedFon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35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5086700" y="8106524"/>
            <a:ext cx="2381600" cy="2184650"/>
          </a:xfrm>
          <a:custGeom>
            <a:avLst/>
            <a:gdLst/>
            <a:ahLst/>
            <a:cxnLst/>
            <a:rect l="l" t="t" r="r" b="b"/>
            <a:pathLst>
              <a:path w="2381600" h="2184650">
                <a:moveTo>
                  <a:pt x="0" y="0"/>
                </a:moveTo>
                <a:lnTo>
                  <a:pt x="2381600" y="0"/>
                </a:lnTo>
                <a:lnTo>
                  <a:pt x="2381600" y="2184650"/>
                </a:lnTo>
                <a:lnTo>
                  <a:pt x="0" y="218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026" t="-230029" r="-107887" b="-1661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 flipH="1">
            <a:off x="8907000" y="8655706"/>
            <a:ext cx="2381600" cy="1689000"/>
          </a:xfrm>
          <a:custGeom>
            <a:avLst/>
            <a:gdLst/>
            <a:ahLst/>
            <a:cxnLst/>
            <a:rect l="l" t="t" r="r" b="b"/>
            <a:pathLst>
              <a:path w="2381600" h="1689000">
                <a:moveTo>
                  <a:pt x="2381600" y="0"/>
                </a:moveTo>
                <a:lnTo>
                  <a:pt x="0" y="0"/>
                </a:lnTo>
                <a:lnTo>
                  <a:pt x="0" y="1689000"/>
                </a:lnTo>
                <a:lnTo>
                  <a:pt x="2381600" y="1689000"/>
                </a:lnTo>
                <a:lnTo>
                  <a:pt x="2381600" y="0"/>
                </a:lnTo>
                <a:close/>
              </a:path>
            </a:pathLst>
          </a:custGeom>
          <a:blipFill>
            <a:blip r:embed="rId3"/>
            <a:stretch>
              <a:fillRect l="-76026" t="-326880" r="-107887" b="-214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flipH="1">
            <a:off x="16344900" y="8655706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" y="914400"/>
                </a:lnTo>
                <a:lnTo>
                  <a:pt x="9144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668524" y="2869806"/>
            <a:ext cx="12956855" cy="73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4723" dirty="0">
                <a:solidFill>
                  <a:srgbClr val="FFFFFF"/>
                </a:solidFill>
                <a:latin typeface="Arimo Bold"/>
              </a:rPr>
              <a:t>DATA ANALYSIS 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91000" y="3662296"/>
            <a:ext cx="18693644" cy="96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7"/>
              </a:lnSpc>
            </a:pPr>
            <a:r>
              <a:rPr lang="en-US" sz="6000" dirty="0">
                <a:solidFill>
                  <a:srgbClr val="FFFFFF"/>
                </a:solidFill>
                <a:latin typeface="Arimo Bold"/>
              </a:rPr>
              <a:t>ALCOHOLIC BEVERAGE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16051" y="6479839"/>
            <a:ext cx="10448722" cy="422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>
                <a:solidFill>
                  <a:srgbClr val="FFFFFF"/>
                </a:solidFill>
                <a:latin typeface="Arimo Bold"/>
              </a:rPr>
              <a:t>TEAM </a:t>
            </a:r>
            <a:r>
              <a:rPr lang="en-US" sz="3200" u="sng" dirty="0">
                <a:solidFill>
                  <a:srgbClr val="FFFFFF"/>
                </a:solidFill>
                <a:latin typeface="Arimo Bold"/>
              </a:rPr>
              <a:t>- 10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 Bold"/>
              </a:rPr>
              <a:t> Shaik </a:t>
            </a:r>
            <a:r>
              <a:rPr lang="en-US" sz="3200" dirty="0" err="1">
                <a:solidFill>
                  <a:srgbClr val="FFFFFF"/>
                </a:solidFill>
                <a:latin typeface="Arimo Bold"/>
              </a:rPr>
              <a:t>Shaheer</a:t>
            </a:r>
            <a:endParaRPr lang="en-US" sz="3200" dirty="0">
              <a:solidFill>
                <a:srgbClr val="FFFFFF"/>
              </a:solidFill>
              <a:latin typeface="Arimo Bold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 Bold"/>
              </a:rPr>
              <a:t> Sruthi </a:t>
            </a:r>
            <a:r>
              <a:rPr lang="en-US" sz="3200" dirty="0" err="1">
                <a:solidFill>
                  <a:srgbClr val="FFFFFF"/>
                </a:solidFill>
                <a:latin typeface="Arimo Bold"/>
              </a:rPr>
              <a:t>Kunaparaju</a:t>
            </a:r>
            <a:endParaRPr lang="en-US" sz="3200" dirty="0">
              <a:solidFill>
                <a:srgbClr val="FFFFFF"/>
              </a:solidFill>
              <a:latin typeface="Arimo Bold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 Bold"/>
              </a:rPr>
              <a:t>Gaddam</a:t>
            </a:r>
            <a:r>
              <a:rPr lang="en-US" sz="3200" dirty="0">
                <a:solidFill>
                  <a:srgbClr val="FFFFFF"/>
                </a:solidFill>
                <a:latin typeface="Arimo Bold"/>
              </a:rPr>
              <a:t> Huldah Grace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FFFF"/>
                </a:solidFill>
                <a:latin typeface="Arimo Bold"/>
              </a:rPr>
              <a:t> Mora Sai Charan</a:t>
            </a:r>
          </a:p>
          <a:p>
            <a:pPr algn="ctr">
              <a:lnSpc>
                <a:spcPts val="4570"/>
              </a:lnSpc>
            </a:pPr>
            <a:endParaRPr lang="en-US" sz="3200" dirty="0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1082301">
            <a:off x="-5964443" y="6171478"/>
            <a:ext cx="11928886" cy="8231043"/>
            <a:chOff x="0" y="0"/>
            <a:chExt cx="15905181" cy="109747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3">
            <a:extLst>
              <a:ext uri="{FF2B5EF4-FFF2-40B4-BE49-F238E27FC236}">
                <a16:creationId xmlns:a16="http://schemas.microsoft.com/office/drawing/2014/main" id="{EE57A9F2-4F73-A438-A294-1D189835C398}"/>
              </a:ext>
            </a:extLst>
          </p:cNvPr>
          <p:cNvSpPr txBox="1"/>
          <p:nvPr/>
        </p:nvSpPr>
        <p:spPr>
          <a:xfrm>
            <a:off x="1" y="2"/>
            <a:ext cx="18257518" cy="3208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66"/>
              </a:lnSpc>
              <a:spcBef>
                <a:spcPct val="0"/>
              </a:spcBef>
            </a:pPr>
            <a:r>
              <a:rPr lang="en-US" sz="5400" spc="-298" dirty="0">
                <a:latin typeface="Open Sans Bold"/>
              </a:rPr>
              <a:t>Disclaimer:  </a:t>
            </a:r>
            <a:r>
              <a:rPr lang="en-GB" sz="5400" spc="-298" dirty="0">
                <a:latin typeface="Open Sans Bold"/>
              </a:rPr>
              <a:t>consumption of alcohol is injurious to health</a:t>
            </a:r>
            <a:endParaRPr lang="en-US" sz="5400" spc="-298" dirty="0">
              <a:latin typeface="Open Sans Bold"/>
            </a:endParaRPr>
          </a:p>
          <a:p>
            <a:pPr algn="ctr">
              <a:lnSpc>
                <a:spcPts val="13466"/>
              </a:lnSpc>
              <a:spcBef>
                <a:spcPct val="0"/>
              </a:spcBef>
            </a:pPr>
            <a:endParaRPr lang="en-US" sz="5400" spc="-298" dirty="0">
              <a:latin typeface="Open Sans Bold"/>
            </a:endParaRPr>
          </a:p>
        </p:txBody>
      </p:sp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7DB4EDCB-E96D-44AC-BE34-C9B130A2D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588" t="11832" r="9375" b="12500"/>
          <a:stretch>
            <a:fillRect/>
          </a:stretch>
        </p:blipFill>
        <p:spPr>
          <a:xfrm>
            <a:off x="0" y="1604223"/>
            <a:ext cx="18257519" cy="774425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CE6691E-1470-7BF7-CE28-69D263DB3B34}"/>
              </a:ext>
            </a:extLst>
          </p:cNvPr>
          <p:cNvSpPr txBox="1"/>
          <p:nvPr/>
        </p:nvSpPr>
        <p:spPr>
          <a:xfrm>
            <a:off x="-1981200" y="8809801"/>
            <a:ext cx="20955000" cy="1477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66"/>
              </a:lnSpc>
              <a:spcBef>
                <a:spcPct val="0"/>
              </a:spcBef>
            </a:pPr>
            <a:r>
              <a:rPr lang="en-US" sz="4800" spc="-298" dirty="0">
                <a:latin typeface="Open Sans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4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525861">
            <a:off x="8777887" y="-2612009"/>
            <a:ext cx="13709384" cy="13709384"/>
            <a:chOff x="0" y="0"/>
            <a:chExt cx="18279179" cy="18279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79238" cy="18279238"/>
            </a:xfrm>
            <a:custGeom>
              <a:avLst/>
              <a:gdLst/>
              <a:ahLst/>
              <a:cxnLst/>
              <a:rect l="l" t="t" r="r" b="b"/>
              <a:pathLst>
                <a:path w="18279238" h="18279238">
                  <a:moveTo>
                    <a:pt x="0" y="0"/>
                  </a:moveTo>
                  <a:lnTo>
                    <a:pt x="18279238" y="0"/>
                  </a:lnTo>
                  <a:lnTo>
                    <a:pt x="18279238" y="18279238"/>
                  </a:lnTo>
                  <a:lnTo>
                    <a:pt x="0" y="18279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8532740">
            <a:off x="-2703495" y="7048838"/>
            <a:ext cx="6729406" cy="5469172"/>
            <a:chOff x="0" y="0"/>
            <a:chExt cx="8972541" cy="7292229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972550" cy="7292213"/>
            </a:xfrm>
            <a:custGeom>
              <a:avLst/>
              <a:gdLst/>
              <a:ahLst/>
              <a:cxnLst/>
              <a:rect l="l" t="t" r="r" b="b"/>
              <a:pathLst>
                <a:path w="8972550" h="7292213">
                  <a:moveTo>
                    <a:pt x="8972550" y="0"/>
                  </a:moveTo>
                  <a:lnTo>
                    <a:pt x="0" y="0"/>
                  </a:lnTo>
                  <a:lnTo>
                    <a:pt x="0" y="7292213"/>
                  </a:lnTo>
                  <a:lnTo>
                    <a:pt x="8972550" y="7292213"/>
                  </a:lnTo>
                  <a:lnTo>
                    <a:pt x="897255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2648" y="1645920"/>
            <a:ext cx="18346016" cy="905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4800" spc="-191">
                <a:solidFill>
                  <a:srgbClr val="000000"/>
                </a:solidFill>
                <a:latin typeface="Open Sans"/>
              </a:rPr>
              <a:t>When specific chemical and sensory properties are taken into </a:t>
            </a:r>
          </a:p>
          <a:p>
            <a:pPr algn="l">
              <a:lnSpc>
                <a:spcPts val="8640"/>
              </a:lnSpc>
            </a:pPr>
            <a:r>
              <a:rPr lang="en-US" sz="4800" spc="-191">
                <a:solidFill>
                  <a:srgbClr val="000000"/>
                </a:solidFill>
                <a:latin typeface="Open Sans"/>
              </a:rPr>
              <a:t>account , to determine the optimum quality. </a:t>
            </a:r>
          </a:p>
          <a:p>
            <a:pPr algn="l">
              <a:lnSpc>
                <a:spcPts val="4800"/>
              </a:lnSpc>
            </a:pPr>
            <a:endParaRPr lang="en-US" sz="4800" spc="-191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5759"/>
              </a:lnSpc>
            </a:pPr>
            <a:r>
              <a:rPr lang="en-US" sz="4800" spc="-191">
                <a:solidFill>
                  <a:srgbClr val="0070C0"/>
                </a:solidFill>
                <a:latin typeface="Arimo"/>
              </a:rPr>
              <a:t>    </a:t>
            </a:r>
            <a:r>
              <a:rPr lang="en-US" sz="4800" spc="-191">
                <a:solidFill>
                  <a:srgbClr val="953735"/>
                </a:solidFill>
                <a:latin typeface="Arimo Bold"/>
              </a:rPr>
              <a:t>Tasks</a:t>
            </a:r>
          </a:p>
          <a:p>
            <a:pPr algn="l">
              <a:lnSpc>
                <a:spcPts val="4800"/>
              </a:lnSpc>
            </a:pPr>
            <a:endParaRPr lang="en-US" sz="4800" spc="-191">
              <a:solidFill>
                <a:srgbClr val="953735"/>
              </a:solidFill>
              <a:latin typeface="Arimo Bold"/>
            </a:endParaRPr>
          </a:p>
          <a:p>
            <a:pPr marL="482600" lvl="1" indent="-241300" algn="l">
              <a:lnSpc>
                <a:spcPts val="7200"/>
              </a:lnSpc>
              <a:buFont typeface="Arial"/>
              <a:buChar char="•"/>
            </a:pPr>
            <a:r>
              <a:rPr lang="en-US" sz="4000" spc="-159">
                <a:solidFill>
                  <a:srgbClr val="000000"/>
                </a:solidFill>
                <a:latin typeface="Open Sans"/>
              </a:rPr>
              <a:t>To find out variables which are most significant with respect to target variable</a:t>
            </a:r>
          </a:p>
          <a:p>
            <a:pPr marL="482600" lvl="1" indent="-241300" algn="l">
              <a:lnSpc>
                <a:spcPts val="7200"/>
              </a:lnSpc>
              <a:buFont typeface="Arial"/>
              <a:buChar char="•"/>
            </a:pPr>
            <a:r>
              <a:rPr lang="en-US" sz="4000" spc="-159">
                <a:solidFill>
                  <a:srgbClr val="000000"/>
                </a:solidFill>
                <a:latin typeface="Open Sans"/>
              </a:rPr>
              <a:t>Explore the data distribution of each column to identify some important patterns</a:t>
            </a:r>
          </a:p>
          <a:p>
            <a:pPr marL="482600" lvl="1" indent="-241300" algn="l">
              <a:lnSpc>
                <a:spcPts val="7200"/>
              </a:lnSpc>
              <a:buFont typeface="Arial"/>
              <a:buChar char="•"/>
            </a:pPr>
            <a:r>
              <a:rPr lang="en-US" sz="4000" spc="-159">
                <a:solidFill>
                  <a:srgbClr val="000000"/>
                </a:solidFill>
                <a:latin typeface="Open Sans"/>
              </a:rPr>
              <a:t>Insights and recommendations</a:t>
            </a:r>
          </a:p>
          <a:p>
            <a:pPr marL="482600" lvl="1" indent="-241300" algn="l">
              <a:lnSpc>
                <a:spcPts val="7200"/>
              </a:lnSpc>
            </a:pPr>
            <a:r>
              <a:rPr lang="en-US" sz="4000" spc="-159">
                <a:solidFill>
                  <a:srgbClr val="000000"/>
                </a:solidFill>
                <a:latin typeface="Arial"/>
              </a:rPr>
              <a:t>      </a:t>
            </a:r>
          </a:p>
          <a:p>
            <a:pPr marL="482600" lvl="1" indent="-241300" algn="l">
              <a:lnSpc>
                <a:spcPts val="4800"/>
              </a:lnSpc>
            </a:pPr>
            <a:endParaRPr lang="en-US" sz="4000" spc="-159">
              <a:solidFill>
                <a:srgbClr val="000000"/>
              </a:solidFill>
              <a:latin typeface="Arial"/>
            </a:endParaRPr>
          </a:p>
          <a:p>
            <a:pPr marL="482600" lvl="1" indent="-241300" algn="l">
              <a:lnSpc>
                <a:spcPts val="4800"/>
              </a:lnSpc>
            </a:pPr>
            <a:endParaRPr lang="en-US" sz="4000" spc="-159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426610" y="2844861"/>
            <a:ext cx="2205961" cy="2795704"/>
          </a:xfrm>
          <a:custGeom>
            <a:avLst/>
            <a:gdLst/>
            <a:ahLst/>
            <a:cxnLst/>
            <a:rect l="l" t="t" r="r" b="b"/>
            <a:pathLst>
              <a:path w="2065140" h="2955478">
                <a:moveTo>
                  <a:pt x="0" y="0"/>
                </a:moveTo>
                <a:lnTo>
                  <a:pt x="2065140" y="0"/>
                </a:lnTo>
                <a:lnTo>
                  <a:pt x="2065140" y="2955478"/>
                </a:lnTo>
                <a:lnTo>
                  <a:pt x="0" y="295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99045" y="429963"/>
            <a:ext cx="181051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953735"/>
                </a:solidFill>
                <a:latin typeface="Arimo Bold"/>
              </a:rP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408728">
            <a:off x="6461224" y="-4582532"/>
            <a:ext cx="15887340" cy="15887340"/>
            <a:chOff x="0" y="0"/>
            <a:chExt cx="21183120" cy="21183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83092" cy="21183092"/>
            </a:xfrm>
            <a:custGeom>
              <a:avLst/>
              <a:gdLst/>
              <a:ahLst/>
              <a:cxnLst/>
              <a:rect l="l" t="t" r="r" b="b"/>
              <a:pathLst>
                <a:path w="21183092" h="21183092">
                  <a:moveTo>
                    <a:pt x="0" y="0"/>
                  </a:moveTo>
                  <a:lnTo>
                    <a:pt x="21183092" y="0"/>
                  </a:lnTo>
                  <a:lnTo>
                    <a:pt x="21183092" y="21183092"/>
                  </a:lnTo>
                  <a:lnTo>
                    <a:pt x="0" y="21183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148401">
            <a:off x="15297701" y="384797"/>
            <a:ext cx="6729406" cy="5469172"/>
            <a:chOff x="0" y="0"/>
            <a:chExt cx="8972541" cy="7292229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972550" cy="7292213"/>
            </a:xfrm>
            <a:custGeom>
              <a:avLst/>
              <a:gdLst/>
              <a:ahLst/>
              <a:cxnLst/>
              <a:rect l="l" t="t" r="r" b="b"/>
              <a:pathLst>
                <a:path w="8972550" h="7292213">
                  <a:moveTo>
                    <a:pt x="8972550" y="0"/>
                  </a:moveTo>
                  <a:lnTo>
                    <a:pt x="0" y="0"/>
                  </a:lnTo>
                  <a:lnTo>
                    <a:pt x="0" y="7292213"/>
                  </a:lnTo>
                  <a:lnTo>
                    <a:pt x="8972550" y="7292213"/>
                  </a:lnTo>
                  <a:lnTo>
                    <a:pt x="897255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1082301">
            <a:off x="-5072607" y="6650746"/>
            <a:ext cx="11928886" cy="8231043"/>
            <a:chOff x="0" y="0"/>
            <a:chExt cx="15905181" cy="10974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441445" y="1751822"/>
            <a:ext cx="17405109" cy="3086878"/>
          </a:xfrm>
          <a:custGeom>
            <a:avLst/>
            <a:gdLst/>
            <a:ahLst/>
            <a:cxnLst/>
            <a:rect l="l" t="t" r="r" b="b"/>
            <a:pathLst>
              <a:path w="17405109" h="3086878">
                <a:moveTo>
                  <a:pt x="0" y="0"/>
                </a:moveTo>
                <a:lnTo>
                  <a:pt x="17405109" y="0"/>
                </a:lnTo>
                <a:lnTo>
                  <a:pt x="17405109" y="3086878"/>
                </a:lnTo>
                <a:lnTo>
                  <a:pt x="0" y="3086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607960">
            <a:off x="11592646" y="7384745"/>
            <a:ext cx="3771525" cy="2597638"/>
          </a:xfrm>
          <a:custGeom>
            <a:avLst/>
            <a:gdLst/>
            <a:ahLst/>
            <a:cxnLst/>
            <a:rect l="l" t="t" r="r" b="b"/>
            <a:pathLst>
              <a:path w="3771525" h="2597638">
                <a:moveTo>
                  <a:pt x="0" y="0"/>
                </a:moveTo>
                <a:lnTo>
                  <a:pt x="3771526" y="0"/>
                </a:lnTo>
                <a:lnTo>
                  <a:pt x="3771526" y="2597638"/>
                </a:lnTo>
                <a:lnTo>
                  <a:pt x="0" y="2597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1425" y="259132"/>
            <a:ext cx="18105150" cy="136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953735"/>
                </a:solidFill>
                <a:latin typeface="Arimo Bold"/>
              </a:rPr>
              <a:t>Characteristics of each column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1040" y="5096663"/>
            <a:ext cx="17987272" cy="63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2960" dirty="0">
                <a:solidFill>
                  <a:srgbClr val="000000"/>
                </a:solidFill>
                <a:latin typeface="Arimo Bold"/>
              </a:rPr>
              <a:t>Aroma                              </a:t>
            </a:r>
            <a:r>
              <a:rPr lang="en-US" sz="2960" dirty="0" err="1">
                <a:solidFill>
                  <a:srgbClr val="000000"/>
                </a:solidFill>
                <a:latin typeface="Arimo Bold"/>
              </a:rPr>
              <a:t>Flavour</a:t>
            </a:r>
            <a:r>
              <a:rPr lang="en-US" sz="2960" dirty="0">
                <a:solidFill>
                  <a:srgbClr val="000000"/>
                </a:solidFill>
                <a:latin typeface="Arimo Bold"/>
              </a:rPr>
              <a:t>                      Quality                  Texture             Properties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040" y="6034646"/>
            <a:ext cx="3989040" cy="141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Free sulphur dioxide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Total sulphur dioxide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20640" y="6038117"/>
            <a:ext cx="4389120" cy="591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-111" dirty="0">
                <a:solidFill>
                  <a:srgbClr val="000000"/>
                </a:solidFill>
                <a:latin typeface="Open Sans"/>
              </a:rPr>
              <a:t>Alcohol</a:t>
            </a:r>
          </a:p>
          <a:p>
            <a:pPr algn="l">
              <a:lnSpc>
                <a:spcPts val="5039"/>
              </a:lnSpc>
            </a:pPr>
            <a:r>
              <a:rPr lang="en-US" sz="2799" spc="-111" dirty="0">
                <a:solidFill>
                  <a:srgbClr val="000000"/>
                </a:solidFill>
                <a:latin typeface="Open Sans"/>
              </a:rPr>
              <a:t>Fixed acidity</a:t>
            </a:r>
          </a:p>
          <a:p>
            <a:pPr algn="l">
              <a:lnSpc>
                <a:spcPts val="5039"/>
              </a:lnSpc>
            </a:pPr>
            <a:r>
              <a:rPr lang="en-US" sz="2799" spc="-111" dirty="0">
                <a:solidFill>
                  <a:srgbClr val="000000"/>
                </a:solidFill>
                <a:latin typeface="Open Sans"/>
              </a:rPr>
              <a:t>Volatile acidity</a:t>
            </a:r>
          </a:p>
          <a:p>
            <a:pPr algn="l">
              <a:lnSpc>
                <a:spcPts val="5039"/>
              </a:lnSpc>
            </a:pPr>
            <a:r>
              <a:rPr lang="en-US" sz="2799" spc="-111" dirty="0">
                <a:solidFill>
                  <a:srgbClr val="000000"/>
                </a:solidFill>
                <a:latin typeface="Open Sans"/>
              </a:rPr>
              <a:t>Citric acid</a:t>
            </a:r>
          </a:p>
          <a:p>
            <a:pPr algn="l">
              <a:lnSpc>
                <a:spcPts val="5039"/>
              </a:lnSpc>
            </a:pPr>
            <a:r>
              <a:rPr lang="en-US" sz="2799" spc="-111" dirty="0">
                <a:solidFill>
                  <a:srgbClr val="000000"/>
                </a:solidFill>
                <a:latin typeface="Open Sans"/>
              </a:rPr>
              <a:t>Residual sugar</a:t>
            </a:r>
          </a:p>
          <a:p>
            <a:pPr algn="l">
              <a:lnSpc>
                <a:spcPts val="5039"/>
              </a:lnSpc>
            </a:pPr>
            <a:endParaRPr lang="en-US" sz="2799" spc="-111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5039"/>
              </a:lnSpc>
            </a:pPr>
            <a:endParaRPr lang="en-US" sz="2799" spc="-111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5039"/>
              </a:lnSpc>
            </a:pPr>
            <a:endParaRPr lang="en-US" sz="2799" spc="-111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5039"/>
              </a:lnSpc>
            </a:pPr>
            <a:endParaRPr lang="en-US" sz="2799" spc="-11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65800" y="6075045"/>
            <a:ext cx="1605960" cy="141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Density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Sulphates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72449" y="6047582"/>
            <a:ext cx="1605960" cy="141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Chlorides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Arimo"/>
              </a:rPr>
              <a:t>Alcohol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50439" y="5998844"/>
            <a:ext cx="2213507" cy="1844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</a:rPr>
              <a:t>Color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</a:rPr>
              <a:t>Quality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</a:rPr>
              <a:t>Good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25" y="259132"/>
            <a:ext cx="18105150" cy="136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953735"/>
                </a:solidFill>
                <a:latin typeface="Arimo Bold"/>
              </a:rPr>
              <a:t>Data Distribution</a:t>
            </a:r>
          </a:p>
        </p:txBody>
      </p:sp>
      <p:grpSp>
        <p:nvGrpSpPr>
          <p:cNvPr id="3" name="Group 3"/>
          <p:cNvGrpSpPr/>
          <p:nvPr/>
        </p:nvGrpSpPr>
        <p:grpSpPr>
          <a:xfrm rot="1082301">
            <a:off x="-5419570" y="5340331"/>
            <a:ext cx="11928886" cy="8231043"/>
            <a:chOff x="0" y="0"/>
            <a:chExt cx="15905181" cy="109747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1872856" y="2171700"/>
            <a:ext cx="14542287" cy="6400800"/>
          </a:xfrm>
          <a:custGeom>
            <a:avLst/>
            <a:gdLst/>
            <a:ahLst/>
            <a:cxnLst/>
            <a:rect l="l" t="t" r="r" b="b"/>
            <a:pathLst>
              <a:path w="14542287" h="6400800">
                <a:moveTo>
                  <a:pt x="0" y="0"/>
                </a:moveTo>
                <a:lnTo>
                  <a:pt x="14542287" y="0"/>
                </a:lnTo>
                <a:lnTo>
                  <a:pt x="14542287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2301">
            <a:off x="-3798774" y="4349731"/>
            <a:ext cx="11928886" cy="8231043"/>
            <a:chOff x="0" y="0"/>
            <a:chExt cx="15905181" cy="1097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1524000" y="1790700"/>
            <a:ext cx="7924800" cy="7583418"/>
          </a:xfrm>
          <a:custGeom>
            <a:avLst/>
            <a:gdLst/>
            <a:ahLst/>
            <a:cxnLst/>
            <a:rect l="l" t="t" r="r" b="b"/>
            <a:pathLst>
              <a:path w="7506572" h="7506572">
                <a:moveTo>
                  <a:pt x="0" y="0"/>
                </a:moveTo>
                <a:lnTo>
                  <a:pt x="7506572" y="0"/>
                </a:lnTo>
                <a:lnTo>
                  <a:pt x="7506572" y="7506572"/>
                </a:lnTo>
                <a:lnTo>
                  <a:pt x="0" y="75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677400" y="4755550"/>
            <a:ext cx="1664826" cy="1227809"/>
          </a:xfrm>
          <a:custGeom>
            <a:avLst/>
            <a:gdLst/>
            <a:ahLst/>
            <a:cxnLst/>
            <a:rect l="l" t="t" r="r" b="b"/>
            <a:pathLst>
              <a:path w="1664826" h="1227809">
                <a:moveTo>
                  <a:pt x="0" y="0"/>
                </a:moveTo>
                <a:lnTo>
                  <a:pt x="1664826" y="0"/>
                </a:lnTo>
                <a:lnTo>
                  <a:pt x="1664826" y="1227809"/>
                </a:lnTo>
                <a:lnTo>
                  <a:pt x="0" y="1227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1425" y="259132"/>
            <a:ext cx="18105150" cy="136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953735"/>
                </a:solidFill>
                <a:latin typeface="Arimo Bold"/>
              </a:rPr>
              <a:t>Quality of each feature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7A2E7-DD2B-5A36-D1C0-7F4DB4C99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826" y="1841969"/>
            <a:ext cx="5421774" cy="75321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2301">
            <a:off x="-5072607" y="6650746"/>
            <a:ext cx="11928886" cy="8231043"/>
            <a:chOff x="0" y="0"/>
            <a:chExt cx="15905181" cy="10974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244279" y="1699159"/>
            <a:ext cx="17799441" cy="6019534"/>
          </a:xfrm>
          <a:custGeom>
            <a:avLst/>
            <a:gdLst/>
            <a:ahLst/>
            <a:cxnLst/>
            <a:rect l="l" t="t" r="r" b="b"/>
            <a:pathLst>
              <a:path w="17799441" h="6019534">
                <a:moveTo>
                  <a:pt x="0" y="0"/>
                </a:moveTo>
                <a:lnTo>
                  <a:pt x="17799441" y="0"/>
                </a:lnTo>
                <a:lnTo>
                  <a:pt x="17799441" y="6019534"/>
                </a:lnTo>
                <a:lnTo>
                  <a:pt x="0" y="601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792200" y="184036"/>
            <a:ext cx="1000877" cy="1104900"/>
          </a:xfrm>
          <a:custGeom>
            <a:avLst/>
            <a:gdLst/>
            <a:ahLst/>
            <a:cxnLst/>
            <a:rect l="l" t="t" r="r" b="b"/>
            <a:pathLst>
              <a:path w="1402725" h="1402725">
                <a:moveTo>
                  <a:pt x="0" y="0"/>
                </a:moveTo>
                <a:lnTo>
                  <a:pt x="1402724" y="0"/>
                </a:lnTo>
                <a:lnTo>
                  <a:pt x="1402724" y="1402725"/>
                </a:lnTo>
                <a:lnTo>
                  <a:pt x="0" y="1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1425" y="259132"/>
            <a:ext cx="1810515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953735"/>
                </a:solidFill>
                <a:latin typeface="Arimo Bold"/>
              </a:rPr>
              <a:t>Taste vs each feature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619" y="7903845"/>
            <a:ext cx="16870241" cy="158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 spc="-127">
                <a:solidFill>
                  <a:srgbClr val="000000"/>
                </a:solidFill>
                <a:latin typeface="Open Sans"/>
              </a:rPr>
              <a:t>From taste percpective all plots has shown a similar tendency ,</a:t>
            </a:r>
            <a:r>
              <a:rPr lang="en-US" sz="3200" spc="-127">
                <a:solidFill>
                  <a:srgbClr val="000000"/>
                </a:solidFill>
                <a:latin typeface="Open Sans Bold"/>
              </a:rPr>
              <a:t> but taste is affected by ALCOHOL and DENSITY</a:t>
            </a:r>
            <a:r>
              <a:rPr lang="en-US" sz="3200" spc="-127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25" y="259132"/>
            <a:ext cx="18105150" cy="136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953735"/>
                </a:solidFill>
                <a:latin typeface="Arimo Bold"/>
              </a:rPr>
              <a:t>Quality – Taste - Alcohol  </a:t>
            </a:r>
          </a:p>
        </p:txBody>
      </p:sp>
      <p:grpSp>
        <p:nvGrpSpPr>
          <p:cNvPr id="3" name="Group 3"/>
          <p:cNvGrpSpPr/>
          <p:nvPr/>
        </p:nvGrpSpPr>
        <p:grpSpPr>
          <a:xfrm rot="1082301">
            <a:off x="-2600170" y="4578331"/>
            <a:ext cx="11928886" cy="8231043"/>
            <a:chOff x="0" y="0"/>
            <a:chExt cx="15905181" cy="109747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4572000" y="1692628"/>
            <a:ext cx="8763000" cy="6724008"/>
          </a:xfrm>
          <a:custGeom>
            <a:avLst/>
            <a:gdLst/>
            <a:ahLst/>
            <a:cxnLst/>
            <a:rect l="l" t="t" r="r" b="b"/>
            <a:pathLst>
              <a:path w="8763000" h="6724008">
                <a:moveTo>
                  <a:pt x="0" y="0"/>
                </a:moveTo>
                <a:lnTo>
                  <a:pt x="8763000" y="0"/>
                </a:lnTo>
                <a:lnTo>
                  <a:pt x="8763000" y="6724008"/>
                </a:lnTo>
                <a:lnTo>
                  <a:pt x="0" y="672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26319" y="8281381"/>
            <a:ext cx="16870241" cy="1582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 spc="-127">
                <a:solidFill>
                  <a:srgbClr val="000000"/>
                </a:solidFill>
                <a:latin typeface="Open Sans"/>
              </a:rPr>
              <a:t>As we have seen alcohol is affecting taste. </a:t>
            </a:r>
            <a:r>
              <a:rPr lang="en-US" sz="3200" spc="-127">
                <a:solidFill>
                  <a:srgbClr val="000000"/>
                </a:solidFill>
                <a:latin typeface="Open Sans Bold"/>
              </a:rPr>
              <a:t>Quality (7 - 9) </a:t>
            </a:r>
            <a:r>
              <a:rPr lang="en-US" sz="3200" spc="-127">
                <a:solidFill>
                  <a:srgbClr val="000000"/>
                </a:solidFill>
                <a:latin typeface="Open Sans"/>
              </a:rPr>
              <a:t>has mostly provided good taste as their standards are high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7176" y="511494"/>
            <a:ext cx="18105150" cy="135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dirty="0">
                <a:solidFill>
                  <a:srgbClr val="953735"/>
                </a:solidFill>
                <a:latin typeface="Arimo Bold"/>
              </a:rPr>
              <a:t>Relation between chemical and sensory properties</a:t>
            </a:r>
          </a:p>
        </p:txBody>
      </p:sp>
      <p:grpSp>
        <p:nvGrpSpPr>
          <p:cNvPr id="3" name="Group 3"/>
          <p:cNvGrpSpPr/>
          <p:nvPr/>
        </p:nvGrpSpPr>
        <p:grpSpPr>
          <a:xfrm rot="1082301">
            <a:off x="-2600170" y="4578331"/>
            <a:ext cx="11928886" cy="8231043"/>
            <a:chOff x="0" y="0"/>
            <a:chExt cx="15905181" cy="109747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5226" cy="10974705"/>
            </a:xfrm>
            <a:custGeom>
              <a:avLst/>
              <a:gdLst/>
              <a:ahLst/>
              <a:cxnLst/>
              <a:rect l="l" t="t" r="r" b="b"/>
              <a:pathLst>
                <a:path w="15905226" h="10974705">
                  <a:moveTo>
                    <a:pt x="0" y="0"/>
                  </a:moveTo>
                  <a:lnTo>
                    <a:pt x="15905226" y="0"/>
                  </a:lnTo>
                  <a:lnTo>
                    <a:pt x="15905226" y="10974705"/>
                  </a:lnTo>
                  <a:lnTo>
                    <a:pt x="0" y="1097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3342502" y="1710045"/>
            <a:ext cx="11108359" cy="5637812"/>
          </a:xfrm>
          <a:custGeom>
            <a:avLst/>
            <a:gdLst/>
            <a:ahLst/>
            <a:cxnLst/>
            <a:rect l="l" t="t" r="r" b="b"/>
            <a:pathLst>
              <a:path w="11108359" h="5637812">
                <a:moveTo>
                  <a:pt x="0" y="0"/>
                </a:moveTo>
                <a:lnTo>
                  <a:pt x="11108359" y="0"/>
                </a:lnTo>
                <a:lnTo>
                  <a:pt x="11108359" y="5637812"/>
                </a:lnTo>
                <a:lnTo>
                  <a:pt x="0" y="5637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41547" y="7581900"/>
            <a:ext cx="16936013" cy="49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3840"/>
              </a:lnSpc>
              <a:buFont typeface="Arial"/>
              <a:buChar char="•"/>
            </a:pPr>
            <a:r>
              <a:rPr lang="en-US" sz="3200" spc="-127" dirty="0">
                <a:solidFill>
                  <a:srgbClr val="000000"/>
                </a:solidFill>
                <a:latin typeface="Open Sans"/>
              </a:rPr>
              <a:t> Chlorides and Citric acid , Alcohol and Citric acid approximately has no relationship’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3542" y="8496300"/>
            <a:ext cx="15532418" cy="98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3840"/>
              </a:lnSpc>
              <a:buFont typeface="Arial"/>
              <a:buChar char="•"/>
            </a:pPr>
            <a:r>
              <a:rPr lang="en-US" sz="3200" spc="-127" dirty="0">
                <a:solidFill>
                  <a:srgbClr val="000000"/>
                </a:solidFill>
                <a:latin typeface="Open Sans"/>
              </a:rPr>
              <a:t> Residual Sugars and Density , Free and Total Sulphur dioxide are directly proportional to each other and are having strong relation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525861">
            <a:off x="12486575" y="-4106581"/>
            <a:ext cx="13709384" cy="13709384"/>
            <a:chOff x="0" y="0"/>
            <a:chExt cx="18279179" cy="18279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79238" cy="18279238"/>
            </a:xfrm>
            <a:custGeom>
              <a:avLst/>
              <a:gdLst/>
              <a:ahLst/>
              <a:cxnLst/>
              <a:rect l="l" t="t" r="r" b="b"/>
              <a:pathLst>
                <a:path w="18279238" h="18279238">
                  <a:moveTo>
                    <a:pt x="0" y="0"/>
                  </a:moveTo>
                  <a:lnTo>
                    <a:pt x="18279238" y="0"/>
                  </a:lnTo>
                  <a:lnTo>
                    <a:pt x="18279238" y="18279238"/>
                  </a:lnTo>
                  <a:lnTo>
                    <a:pt x="0" y="18279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8532740">
            <a:off x="-3364703" y="7209515"/>
            <a:ext cx="6729406" cy="5469172"/>
            <a:chOff x="0" y="0"/>
            <a:chExt cx="8972541" cy="7292229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972550" cy="7292213"/>
            </a:xfrm>
            <a:custGeom>
              <a:avLst/>
              <a:gdLst/>
              <a:ahLst/>
              <a:cxnLst/>
              <a:rect l="l" t="t" r="r" b="b"/>
              <a:pathLst>
                <a:path w="8972550" h="7292213">
                  <a:moveTo>
                    <a:pt x="8972550" y="0"/>
                  </a:moveTo>
                  <a:lnTo>
                    <a:pt x="0" y="0"/>
                  </a:lnTo>
                  <a:lnTo>
                    <a:pt x="0" y="7292213"/>
                  </a:lnTo>
                  <a:lnTo>
                    <a:pt x="8972550" y="7292213"/>
                  </a:lnTo>
                  <a:lnTo>
                    <a:pt x="8972550" y="0"/>
                  </a:lnTo>
                  <a:close/>
                </a:path>
              </a:pathLst>
            </a:custGeom>
            <a:blipFill>
              <a:blip r:embed="rId3"/>
              <a:stretch>
                <a:fillRect t="-208" b="-2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3411200" y="598528"/>
            <a:ext cx="1676400" cy="1739319"/>
          </a:xfrm>
          <a:custGeom>
            <a:avLst/>
            <a:gdLst/>
            <a:ahLst/>
            <a:cxnLst/>
            <a:rect l="l" t="t" r="r" b="b"/>
            <a:pathLst>
              <a:path w="1879367" h="2020825">
                <a:moveTo>
                  <a:pt x="0" y="0"/>
                </a:moveTo>
                <a:lnTo>
                  <a:pt x="1879367" y="0"/>
                </a:lnTo>
                <a:lnTo>
                  <a:pt x="1879367" y="2020825"/>
                </a:lnTo>
                <a:lnTo>
                  <a:pt x="0" y="202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99045" y="429963"/>
            <a:ext cx="1810515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953735"/>
                </a:solidFill>
                <a:latin typeface="Arimo Bold"/>
              </a:rPr>
              <a:t>Conclusion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8240" y="1562100"/>
            <a:ext cx="16870241" cy="84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5760"/>
              </a:lnSpc>
              <a:buFont typeface="Arial"/>
              <a:buChar char="•"/>
            </a:pPr>
            <a:r>
              <a:rPr lang="en-US" sz="3200" spc="-127" dirty="0">
                <a:solidFill>
                  <a:srgbClr val="000000"/>
                </a:solidFill>
                <a:latin typeface="Open Sans"/>
              </a:rPr>
              <a:t>Composition of best wine quality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8240" y="4716685"/>
            <a:ext cx="16870241" cy="213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5760"/>
              </a:lnSpc>
              <a:buFont typeface="Arial"/>
              <a:buChar char="•"/>
            </a:pPr>
            <a:r>
              <a:rPr lang="en-US" sz="3200" spc="-127" dirty="0">
                <a:solidFill>
                  <a:srgbClr val="000000"/>
                </a:solidFill>
                <a:latin typeface="Open Sans"/>
              </a:rPr>
              <a:t>To be able to target good tasting wines. </a:t>
            </a:r>
          </a:p>
          <a:p>
            <a:pPr marL="386080" lvl="1" indent="-193040" algn="l">
              <a:lnSpc>
                <a:spcPts val="5760"/>
              </a:lnSpc>
            </a:pPr>
            <a:r>
              <a:rPr lang="en-US" sz="3200" spc="-127" dirty="0">
                <a:solidFill>
                  <a:srgbClr val="000000"/>
                </a:solidFill>
                <a:latin typeface="Open Sans Bold"/>
              </a:rPr>
              <a:t>                                     ALCOHOL  should Increase</a:t>
            </a:r>
          </a:p>
          <a:p>
            <a:pPr marL="386080" lvl="1" indent="-193040" algn="l">
              <a:lnSpc>
                <a:spcPts val="5760"/>
              </a:lnSpc>
            </a:pPr>
            <a:r>
              <a:rPr lang="en-US" sz="3200" spc="-127" dirty="0">
                <a:solidFill>
                  <a:srgbClr val="000000"/>
                </a:solidFill>
                <a:latin typeface="Arimo Bold"/>
              </a:rPr>
              <a:t>                                   DENSITY  should Decrease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0619" y="6931155"/>
            <a:ext cx="16870241" cy="140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5760"/>
              </a:lnSpc>
              <a:buFont typeface="Arial"/>
              <a:buChar char="•"/>
            </a:pPr>
            <a:r>
              <a:rPr lang="en-US" sz="3200" spc="-127" dirty="0">
                <a:solidFill>
                  <a:srgbClr val="000000"/>
                </a:solidFill>
                <a:latin typeface="Open Sans"/>
              </a:rPr>
              <a:t>As the alcohol percentage is increasing , the quality of wine will also increase, which is treated as a GOOD TASTING WINE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0CDAA0FE-C92C-C685-20F7-0638D17E0080}"/>
              </a:ext>
            </a:extLst>
          </p:cNvPr>
          <p:cNvSpPr txBox="1"/>
          <p:nvPr/>
        </p:nvSpPr>
        <p:spPr>
          <a:xfrm>
            <a:off x="1150619" y="8630896"/>
            <a:ext cx="16870241" cy="140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80" lvl="1" indent="-193040" algn="l">
              <a:lnSpc>
                <a:spcPts val="5760"/>
              </a:lnSpc>
              <a:buFont typeface="Arial"/>
              <a:buChar char="•"/>
            </a:pPr>
            <a:r>
              <a:rPr lang="en-US" sz="3200" spc="-127" dirty="0">
                <a:solidFill>
                  <a:srgbClr val="000000"/>
                </a:solidFill>
                <a:latin typeface="Open Sans"/>
              </a:rPr>
              <a:t>Wines having highest quality (considering 7 to 9) have all positive record and preferred color is white.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C5A9A9-8A27-7EB9-B057-8C50C370F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75483"/>
            <a:ext cx="13106400" cy="19381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281</Words>
  <Application>Microsoft Office PowerPoint</Application>
  <PresentationFormat>Custom</PresentationFormat>
  <Paragraphs>53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Arimo</vt:lpstr>
      <vt:lpstr>Arimo Bold</vt:lpstr>
      <vt:lpstr>Calibri</vt:lpstr>
      <vt:lpstr>Arial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able to target good tasting wines. ALCOHOL - 11 – 13 DENSITY - 0.98 – 0.99</dc:title>
  <cp:lastModifiedBy>Sruthi</cp:lastModifiedBy>
  <cp:revision>10</cp:revision>
  <dcterms:created xsi:type="dcterms:W3CDTF">2006-08-16T00:00:00Z</dcterms:created>
  <dcterms:modified xsi:type="dcterms:W3CDTF">2023-10-20T08:15:10Z</dcterms:modified>
  <dc:identifier>DAFxr8do2VQ</dc:identifier>
</cp:coreProperties>
</file>